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59" r:id="rId2"/>
    <p:sldId id="463" r:id="rId3"/>
    <p:sldId id="464" r:id="rId4"/>
    <p:sldId id="296" r:id="rId5"/>
    <p:sldId id="292" r:id="rId6"/>
    <p:sldId id="312" r:id="rId7"/>
    <p:sldId id="313" r:id="rId8"/>
    <p:sldId id="293" r:id="rId9"/>
    <p:sldId id="310" r:id="rId10"/>
    <p:sldId id="311" r:id="rId11"/>
    <p:sldId id="295" r:id="rId12"/>
    <p:sldId id="305" r:id="rId13"/>
    <p:sldId id="460" r:id="rId14"/>
    <p:sldId id="461" r:id="rId15"/>
    <p:sldId id="462" r:id="rId16"/>
    <p:sldId id="322" r:id="rId17"/>
    <p:sldId id="325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1" r:id="rId27"/>
    <p:sldId id="410" r:id="rId28"/>
    <p:sldId id="411" r:id="rId29"/>
    <p:sldId id="289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  <p:cmAuthor id="2" name="Jeffrey Owen Hanson" initials="JOH" lastIdx="6" clrIdx="1">
    <p:extLst>
      <p:ext uri="{19B8F6BF-5375-455C-9EA6-DF929625EA0E}">
        <p15:presenceInfo xmlns:p15="http://schemas.microsoft.com/office/powerpoint/2012/main" userId="Jeffrey Owen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E8E"/>
    <a:srgbClr val="4F4E62"/>
    <a:srgbClr val="8B8B8C"/>
    <a:srgbClr val="FF9900"/>
    <a:srgbClr val="FF0000"/>
    <a:srgbClr val="FFCC99"/>
    <a:srgbClr val="CC9900"/>
    <a:srgbClr val="00B0F0"/>
    <a:srgbClr val="95B3D7"/>
    <a:srgbClr val="004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1576" autoAdjust="0"/>
  </p:normalViewPr>
  <p:slideViewPr>
    <p:cSldViewPr snapToGrid="0">
      <p:cViewPr varScale="1">
        <p:scale>
          <a:sx n="106" d="100"/>
          <a:sy n="106" d="100"/>
        </p:scale>
        <p:origin x="744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8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1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805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4529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975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99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2329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5404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5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752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155" y="-249828"/>
            <a:ext cx="8542867" cy="1919001"/>
          </a:xfrm>
        </p:spPr>
        <p:txBody>
          <a:bodyPr>
            <a:no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r>
              <a:rPr lang="en-AU" sz="4000" b="1" dirty="0"/>
              <a:t/>
            </a:r>
            <a:br>
              <a:rPr lang="en-AU" sz="4000" b="1" dirty="0"/>
            </a:br>
            <a:r>
              <a:rPr lang="en-AU" sz="4000" dirty="0" smtClean="0">
                <a:solidFill>
                  <a:schemeClr val="tx1"/>
                </a:solidFill>
              </a:rPr>
              <a:t>Systematic conservation planning in </a:t>
            </a:r>
            <a:r>
              <a:rPr lang="en-AU" sz="4000" dirty="0">
                <a:solidFill>
                  <a:schemeClr val="bg1"/>
                </a:solidFill>
              </a:rPr>
              <a:t>R </a:t>
            </a:r>
            <a:r>
              <a:rPr lang="en-AU" sz="4000" dirty="0" err="1">
                <a:solidFill>
                  <a:schemeClr val="bg1"/>
                </a:solidFill>
              </a:rPr>
              <a:t>R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38550"/>
            <a:ext cx="7560840" cy="609600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Jeffrey Hanson</a:t>
            </a: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79765"/>
            <a:ext cx="4604759" cy="443584"/>
            <a:chOff x="259155" y="4479765"/>
            <a:chExt cx="4604759" cy="443584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4131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/>
                <a:t>j</a:t>
              </a:r>
              <a:r>
                <a:rPr lang="en-AU" sz="2200" dirty="0" smtClean="0"/>
                <a:t>effrey.hanson@uqconnect.edu.au</a:t>
              </a:r>
              <a:endParaRPr lang="en-AU" sz="2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08626" y="4497845"/>
            <a:ext cx="2034808" cy="430887"/>
            <a:chOff x="6059800" y="6034020"/>
            <a:chExt cx="2034808" cy="57451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08976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597425" cy="574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 smtClean="0"/>
                <a:t>prioritizr.net</a:t>
              </a:r>
              <a:endParaRPr lang="en-AU" sz="2200" dirty="0"/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323" y="827716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02" y="1981734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67210" y="1356092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Session 2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11364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fishing map intens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7" t="2703" r="2773" b="11003"/>
          <a:stretch/>
        </p:blipFill>
        <p:spPr bwMode="auto">
          <a:xfrm>
            <a:off x="5486400" y="1343025"/>
            <a:ext cx="3345716" cy="344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protected area ma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94" y="1571626"/>
            <a:ext cx="4966721" cy="27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205979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Constraints &amp; Penalties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25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3" y="205979"/>
            <a:ext cx="4470400" cy="857250"/>
          </a:xfrm>
        </p:spPr>
        <p:txBody>
          <a:bodyPr/>
          <a:lstStyle/>
          <a:p>
            <a:r>
              <a:rPr lang="en-AU" dirty="0" smtClean="0"/>
              <a:t>Decision type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530352"/>
            <a:ext cx="4470400" cy="3092448"/>
          </a:xfrm>
        </p:spPr>
        <p:txBody>
          <a:bodyPr>
            <a:normAutofit/>
          </a:bodyPr>
          <a:lstStyle/>
          <a:p>
            <a:r>
              <a:rPr lang="en-AU" dirty="0" smtClean="0"/>
              <a:t>Conserve or not?</a:t>
            </a:r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Different amounts?</a:t>
            </a:r>
          </a:p>
          <a:p>
            <a:endParaRPr lang="en-AU" dirty="0"/>
          </a:p>
          <a:p>
            <a:r>
              <a:rPr lang="en-AU" dirty="0" smtClean="0"/>
              <a:t>Multiple actions?</a:t>
            </a:r>
            <a:endParaRPr lang="en-AU" dirty="0"/>
          </a:p>
        </p:txBody>
      </p:sp>
      <p:pic>
        <p:nvPicPr>
          <p:cNvPr id="6154" name="Picture 10" descr="Ethiopian Satellite Map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40315" r="64463" b="30990"/>
          <a:stretch/>
        </p:blipFill>
        <p:spPr bwMode="auto">
          <a:xfrm>
            <a:off x="4876799" y="820871"/>
            <a:ext cx="4076701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5682" y="1063229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7787215" y="3635841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5667374" y="3204041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284508" y="1460140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47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69764" y="1506468"/>
            <a:ext cx="2941585" cy="1730344"/>
            <a:chOff x="693892" y="1170501"/>
            <a:chExt cx="2941585" cy="1730344"/>
          </a:xfrm>
        </p:grpSpPr>
        <p:sp>
          <p:nvSpPr>
            <p:cNvPr id="5" name="Rectangle 4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2056" name="Picture 8" descr="Image result for gurob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Solver</a:t>
            </a:r>
            <a:endParaRPr lang="en-AU" dirty="0"/>
          </a:p>
        </p:txBody>
      </p: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680051"/>
            <a:ext cx="35528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pl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3" y="3333135"/>
            <a:ext cx="1731976" cy="13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80x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97" y="636777"/>
            <a:ext cx="1306461" cy="130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23" y="404489"/>
            <a:ext cx="1544578" cy="1538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0400" y="34719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8800" y="2137608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9388" y="4942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375" y="20290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622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Biodiversity data</a:t>
            </a:r>
            <a:endParaRPr lang="en-A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19622" y="2227654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Economic data</a:t>
            </a:r>
            <a:endParaRPr lang="en-AU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Problem formulation</a:t>
            </a:r>
            <a:endParaRPr lang="en-AU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774203" y="1331302"/>
            <a:ext cx="398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Input data for solver</a:t>
            </a:r>
            <a:endParaRPr lang="en-A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Solve problem</a:t>
            </a:r>
            <a:endParaRPr lang="en-A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Maps</a:t>
            </a:r>
            <a:endParaRPr lang="en-A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Statistics</a:t>
            </a:r>
            <a:endParaRPr lang="en-AU" sz="3600" dirty="0"/>
          </a:p>
        </p:txBody>
      </p:sp>
      <p:cxnSp>
        <p:nvCxnSpPr>
          <p:cNvPr id="12" name="Straight Arrow Connector 11"/>
          <p:cNvCxnSpPr>
            <a:stCxn id="3" idx="3"/>
            <a:endCxn id="2" idx="1"/>
          </p:cNvCxnSpPr>
          <p:nvPr/>
        </p:nvCxnSpPr>
        <p:spPr>
          <a:xfrm>
            <a:off x="3720654" y="1654468"/>
            <a:ext cx="105354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347796" y="1654468"/>
            <a:ext cx="1426407" cy="8963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2" idx="1"/>
          </p:cNvCxnSpPr>
          <p:nvPr/>
        </p:nvCxnSpPr>
        <p:spPr>
          <a:xfrm flipV="1">
            <a:off x="4490792" y="1654468"/>
            <a:ext cx="283411" cy="18473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99730" y="225096"/>
            <a:ext cx="5344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dirty="0" smtClean="0"/>
              <a:t>Package Workflow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3961200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622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Biodiversity data</a:t>
            </a:r>
            <a:endParaRPr lang="en-A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19622" y="2227654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Economic data</a:t>
            </a:r>
            <a:endParaRPr lang="en-AU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Problem formulation</a:t>
            </a:r>
            <a:endParaRPr lang="en-AU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774203" y="1331302"/>
            <a:ext cx="398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Input data for solver</a:t>
            </a:r>
            <a:endParaRPr lang="en-A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Solve problem</a:t>
            </a:r>
            <a:endParaRPr lang="en-A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Maps</a:t>
            </a:r>
            <a:endParaRPr lang="en-A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Statistics</a:t>
            </a:r>
            <a:endParaRPr lang="en-AU" sz="3600" dirty="0"/>
          </a:p>
        </p:txBody>
      </p:sp>
      <p:cxnSp>
        <p:nvCxnSpPr>
          <p:cNvPr id="12" name="Straight Arrow Connector 11"/>
          <p:cNvCxnSpPr>
            <a:stCxn id="3" idx="3"/>
            <a:endCxn id="2" idx="1"/>
          </p:cNvCxnSpPr>
          <p:nvPr/>
        </p:nvCxnSpPr>
        <p:spPr>
          <a:xfrm>
            <a:off x="3720654" y="1654468"/>
            <a:ext cx="105354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347796" y="1654468"/>
            <a:ext cx="1426407" cy="8963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2" idx="1"/>
          </p:cNvCxnSpPr>
          <p:nvPr/>
        </p:nvCxnSpPr>
        <p:spPr>
          <a:xfrm flipV="1">
            <a:off x="4490792" y="1654468"/>
            <a:ext cx="283411" cy="18473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0" idx="1"/>
          </p:cNvCxnSpPr>
          <p:nvPr/>
        </p:nvCxnSpPr>
        <p:spPr>
          <a:xfrm rot="5400000" flipH="1">
            <a:off x="2264648" y="1643753"/>
            <a:ext cx="1292662" cy="5008764"/>
          </a:xfrm>
          <a:prstGeom prst="bentConnector4">
            <a:avLst>
              <a:gd name="adj1" fmla="val -17684"/>
              <a:gd name="adj2" fmla="val 104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8" idx="2"/>
            <a:endCxn id="10" idx="1"/>
          </p:cNvCxnSpPr>
          <p:nvPr/>
        </p:nvCxnSpPr>
        <p:spPr>
          <a:xfrm rot="5400000" flipH="1">
            <a:off x="3566943" y="341458"/>
            <a:ext cx="1292662" cy="7613354"/>
          </a:xfrm>
          <a:prstGeom prst="bentConnector4">
            <a:avLst>
              <a:gd name="adj1" fmla="val -17684"/>
              <a:gd name="adj2" fmla="val 10300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7" idx="2"/>
            <a:endCxn id="9" idx="1"/>
          </p:cNvCxnSpPr>
          <p:nvPr/>
        </p:nvCxnSpPr>
        <p:spPr>
          <a:xfrm rot="5400000" flipH="1">
            <a:off x="1795669" y="1174774"/>
            <a:ext cx="2243646" cy="4995739"/>
          </a:xfrm>
          <a:prstGeom prst="bentConnector4">
            <a:avLst>
              <a:gd name="adj1" fmla="val -10189"/>
              <a:gd name="adj2" fmla="val 1045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7" idx="2"/>
            <a:endCxn id="3" idx="1"/>
          </p:cNvCxnSpPr>
          <p:nvPr/>
        </p:nvCxnSpPr>
        <p:spPr>
          <a:xfrm rot="5400000" flipH="1">
            <a:off x="1347493" y="726598"/>
            <a:ext cx="3139998" cy="4995739"/>
          </a:xfrm>
          <a:prstGeom prst="bentConnector4">
            <a:avLst>
              <a:gd name="adj1" fmla="val -7280"/>
              <a:gd name="adj2" fmla="val 104576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8" idx="2"/>
            <a:endCxn id="9" idx="1"/>
          </p:cNvCxnSpPr>
          <p:nvPr/>
        </p:nvCxnSpPr>
        <p:spPr>
          <a:xfrm rot="5400000" flipH="1">
            <a:off x="3097964" y="-127521"/>
            <a:ext cx="2243646" cy="7600329"/>
          </a:xfrm>
          <a:prstGeom prst="bentConnector4">
            <a:avLst>
              <a:gd name="adj1" fmla="val -10189"/>
              <a:gd name="adj2" fmla="val 103008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8" idx="2"/>
            <a:endCxn id="3" idx="1"/>
          </p:cNvCxnSpPr>
          <p:nvPr/>
        </p:nvCxnSpPr>
        <p:spPr>
          <a:xfrm rot="5400000" flipH="1">
            <a:off x="2649788" y="-575697"/>
            <a:ext cx="3139998" cy="7600329"/>
          </a:xfrm>
          <a:prstGeom prst="bentConnector4">
            <a:avLst>
              <a:gd name="adj1" fmla="val -7280"/>
              <a:gd name="adj2" fmla="val 103008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99730" y="225096"/>
            <a:ext cx="53445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dirty="0" smtClean="0"/>
              <a:t>Package Workflow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2418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4683211" y="1210962"/>
            <a:ext cx="4253464" cy="3719384"/>
          </a:xfrm>
          <a:prstGeom prst="rect">
            <a:avLst/>
          </a:prstGeom>
          <a:solidFill>
            <a:srgbClr val="4F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419622" y="1331302"/>
            <a:ext cx="3301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Biodiversity data</a:t>
            </a:r>
            <a:endParaRPr lang="en-AU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419622" y="2227654"/>
            <a:ext cx="2928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Economic data</a:t>
            </a:r>
            <a:endParaRPr lang="en-AU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406597" y="3178638"/>
            <a:ext cx="4084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Problem formulation</a:t>
            </a:r>
            <a:endParaRPr lang="en-AU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4774203" y="1331302"/>
            <a:ext cx="398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Input data for solver</a:t>
            </a:r>
            <a:endParaRPr lang="en-AU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331567" y="2532307"/>
            <a:ext cx="2867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Solve problem</a:t>
            </a:r>
            <a:endParaRPr lang="en-A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4804777" y="4148135"/>
            <a:ext cx="122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Maps</a:t>
            </a:r>
            <a:endParaRPr lang="en-AU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103225" y="4148135"/>
            <a:ext cx="1833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Statistics</a:t>
            </a:r>
            <a:endParaRPr lang="en-AU" sz="3600" dirty="0"/>
          </a:p>
        </p:txBody>
      </p:sp>
      <p:cxnSp>
        <p:nvCxnSpPr>
          <p:cNvPr id="12" name="Straight Arrow Connector 11"/>
          <p:cNvCxnSpPr>
            <a:stCxn id="3" idx="3"/>
            <a:endCxn id="2" idx="1"/>
          </p:cNvCxnSpPr>
          <p:nvPr/>
        </p:nvCxnSpPr>
        <p:spPr>
          <a:xfrm>
            <a:off x="3720654" y="1654468"/>
            <a:ext cx="1053549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2" idx="1"/>
          </p:cNvCxnSpPr>
          <p:nvPr/>
        </p:nvCxnSpPr>
        <p:spPr>
          <a:xfrm flipV="1">
            <a:off x="3347796" y="1654468"/>
            <a:ext cx="1426407" cy="8963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3"/>
            <a:endCxn id="2" idx="1"/>
          </p:cNvCxnSpPr>
          <p:nvPr/>
        </p:nvCxnSpPr>
        <p:spPr>
          <a:xfrm flipV="1">
            <a:off x="4490792" y="1654468"/>
            <a:ext cx="283411" cy="184733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" idx="2"/>
            <a:endCxn id="5" idx="0"/>
          </p:cNvCxnSpPr>
          <p:nvPr/>
        </p:nvCxnSpPr>
        <p:spPr>
          <a:xfrm>
            <a:off x="6765261" y="1977633"/>
            <a:ext cx="0" cy="55467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 flipH="1">
            <a:off x="5415361" y="3178638"/>
            <a:ext cx="134990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765261" y="3178638"/>
            <a:ext cx="1254690" cy="96949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2"/>
            <a:endCxn id="10" idx="1"/>
          </p:cNvCxnSpPr>
          <p:nvPr/>
        </p:nvCxnSpPr>
        <p:spPr>
          <a:xfrm rot="5400000" flipH="1">
            <a:off x="2264648" y="1643753"/>
            <a:ext cx="1292662" cy="5008764"/>
          </a:xfrm>
          <a:prstGeom prst="bentConnector4">
            <a:avLst>
              <a:gd name="adj1" fmla="val -17684"/>
              <a:gd name="adj2" fmla="val 104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8" idx="2"/>
            <a:endCxn id="10" idx="1"/>
          </p:cNvCxnSpPr>
          <p:nvPr/>
        </p:nvCxnSpPr>
        <p:spPr>
          <a:xfrm rot="5400000" flipH="1">
            <a:off x="3566943" y="341458"/>
            <a:ext cx="1292662" cy="7613354"/>
          </a:xfrm>
          <a:prstGeom prst="bentConnector4">
            <a:avLst>
              <a:gd name="adj1" fmla="val -17684"/>
              <a:gd name="adj2" fmla="val 10300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7" idx="2"/>
            <a:endCxn id="9" idx="1"/>
          </p:cNvCxnSpPr>
          <p:nvPr/>
        </p:nvCxnSpPr>
        <p:spPr>
          <a:xfrm rot="5400000" flipH="1">
            <a:off x="1795669" y="1174774"/>
            <a:ext cx="2243646" cy="4995739"/>
          </a:xfrm>
          <a:prstGeom prst="bentConnector4">
            <a:avLst>
              <a:gd name="adj1" fmla="val -10189"/>
              <a:gd name="adj2" fmla="val 1045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7" idx="2"/>
            <a:endCxn id="3" idx="1"/>
          </p:cNvCxnSpPr>
          <p:nvPr/>
        </p:nvCxnSpPr>
        <p:spPr>
          <a:xfrm rot="5400000" flipH="1">
            <a:off x="1347493" y="726598"/>
            <a:ext cx="3139998" cy="4995739"/>
          </a:xfrm>
          <a:prstGeom prst="bentConnector4">
            <a:avLst>
              <a:gd name="adj1" fmla="val -7280"/>
              <a:gd name="adj2" fmla="val 104576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8" idx="2"/>
            <a:endCxn id="9" idx="1"/>
          </p:cNvCxnSpPr>
          <p:nvPr/>
        </p:nvCxnSpPr>
        <p:spPr>
          <a:xfrm rot="5400000" flipH="1">
            <a:off x="3097964" y="-127521"/>
            <a:ext cx="2243646" cy="7600329"/>
          </a:xfrm>
          <a:prstGeom prst="bentConnector4">
            <a:avLst>
              <a:gd name="adj1" fmla="val -10189"/>
              <a:gd name="adj2" fmla="val 103008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8" idx="2"/>
            <a:endCxn id="3" idx="1"/>
          </p:cNvCxnSpPr>
          <p:nvPr/>
        </p:nvCxnSpPr>
        <p:spPr>
          <a:xfrm rot="5400000" flipH="1">
            <a:off x="2649788" y="-575697"/>
            <a:ext cx="3139998" cy="7600329"/>
          </a:xfrm>
          <a:prstGeom prst="bentConnector4">
            <a:avLst>
              <a:gd name="adj1" fmla="val -7280"/>
              <a:gd name="adj2" fmla="val 103008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066" y="1658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56493" y="117147"/>
            <a:ext cx="5247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400" dirty="0" smtClean="0"/>
              <a:t>Package workflow</a:t>
            </a:r>
            <a:endParaRPr lang="en-AU" sz="5400" dirty="0"/>
          </a:p>
        </p:txBody>
      </p:sp>
    </p:spTree>
    <p:extLst>
      <p:ext uri="{BB962C8B-B14F-4D97-AF65-F5344CB8AC3E}">
        <p14:creationId xmlns:p14="http://schemas.microsoft.com/office/powerpoint/2010/main" val="1656891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Human-readable code</a:t>
            </a:r>
            <a:endParaRPr lang="en-A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22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2870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problem(areas,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</a:t>
            </a:r>
            <a:r>
              <a:rPr lang="en-AU" sz="2800" dirty="0" smtClean="0"/>
              <a:t>ode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9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2926"/>
          <a:stretch/>
        </p:blipFill>
        <p:spPr>
          <a:xfrm>
            <a:off x="5385601" y="1375394"/>
            <a:ext cx="3434400" cy="3381374"/>
          </a:xfrm>
        </p:spPr>
      </p:pic>
      <p:sp>
        <p:nvSpPr>
          <p:cNvPr id="5" name="TextBox 4"/>
          <p:cNvSpPr txBox="1"/>
          <p:nvPr/>
        </p:nvSpPr>
        <p:spPr>
          <a:xfrm>
            <a:off x="457200" y="1684800"/>
            <a:ext cx="474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Study area: Tasmania, Australia</a:t>
            </a:r>
          </a:p>
          <a:p>
            <a:endParaRPr lang="en-AU" sz="2800" dirty="0"/>
          </a:p>
          <a:p>
            <a:r>
              <a:rPr lang="en-AU" sz="2800" dirty="0" smtClean="0"/>
              <a:t>Planning units: 1130 hexagons </a:t>
            </a:r>
          </a:p>
          <a:p>
            <a:endParaRPr lang="en-AU" sz="2800" dirty="0"/>
          </a:p>
          <a:p>
            <a:r>
              <a:rPr lang="en-AU" sz="2800" dirty="0" smtClean="0"/>
              <a:t>Features: 63 vegetation types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5525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r="17538"/>
          <a:stretch/>
        </p:blipFill>
        <p:spPr>
          <a:xfrm>
            <a:off x="5857200" y="1345414"/>
            <a:ext cx="3002400" cy="3341785"/>
          </a:xfrm>
        </p:spPr>
      </p:pic>
      <p:sp>
        <p:nvSpPr>
          <p:cNvPr id="9" name="TextBox 8"/>
          <p:cNvSpPr txBox="1"/>
          <p:nvPr/>
        </p:nvSpPr>
        <p:spPr>
          <a:xfrm>
            <a:off x="100800" y="1338214"/>
            <a:ext cx="585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78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Reserve selection as optimization</a:t>
            </a:r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334324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u="sng" smtClean="0"/>
              <a:t>Goal</a:t>
            </a:r>
            <a:r>
              <a:rPr lang="en-AU" smtClean="0"/>
              <a:t>: conserve biodiversity</a:t>
            </a:r>
          </a:p>
          <a:p>
            <a:r>
              <a:rPr lang="en-AU" u="sng" smtClean="0"/>
              <a:t>Objective</a:t>
            </a:r>
            <a:r>
              <a:rPr lang="en-AU" smtClean="0"/>
              <a:t>: min. # of islands</a:t>
            </a:r>
          </a:p>
          <a:p>
            <a:r>
              <a:rPr lang="en-AU" u="sng" smtClean="0"/>
              <a:t>Constraints</a:t>
            </a:r>
            <a:r>
              <a:rPr lang="en-AU" smtClean="0"/>
              <a:t>: sufficient habitat for each species</a:t>
            </a:r>
          </a:p>
          <a:p>
            <a:r>
              <a:rPr lang="en-AU" u="sng" smtClean="0"/>
              <a:t>Decisions</a:t>
            </a:r>
            <a:r>
              <a:rPr lang="en-AU" smtClean="0"/>
              <a:t>: create a reserve on an island or not?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1665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r="17725"/>
          <a:stretch/>
        </p:blipFill>
        <p:spPr>
          <a:xfrm>
            <a:off x="5932800" y="1338214"/>
            <a:ext cx="3052800" cy="3394075"/>
          </a:xfrm>
        </p:spPr>
      </p:pic>
      <p:sp>
        <p:nvSpPr>
          <p:cNvPr id="14" name="TextBox 13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874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18180"/>
          <a:stretch/>
        </p:blipFill>
        <p:spPr>
          <a:xfrm>
            <a:off x="5918400" y="1338214"/>
            <a:ext cx="3052800" cy="3394075"/>
          </a:xfrm>
        </p:spPr>
      </p:pic>
      <p:sp>
        <p:nvSpPr>
          <p:cNvPr id="6" name="TextBox 5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4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17876"/>
          <a:stretch/>
        </p:blipFill>
        <p:spPr>
          <a:xfrm>
            <a:off x="5954400" y="1338214"/>
            <a:ext cx="3052800" cy="3394075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1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19326"/>
          <a:stretch/>
        </p:blipFill>
        <p:spPr>
          <a:xfrm>
            <a:off x="6026399" y="1338214"/>
            <a:ext cx="2988001" cy="34641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506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("out") 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(0.01, 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0.5)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r="18842"/>
          <a:stretch/>
        </p:blipFill>
        <p:spPr>
          <a:xfrm>
            <a:off x="5954400" y="1338214"/>
            <a:ext cx="3117925" cy="35545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451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("out") 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add_proportion_decisions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r="11867"/>
          <a:stretch/>
        </p:blipFill>
        <p:spPr>
          <a:xfrm>
            <a:off x="5954400" y="1338214"/>
            <a:ext cx="3138596" cy="305676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34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add_max_features_objective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(budget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("out")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add_proportion_decisions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  <a:endParaRPr lang="en-AU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4" r="13892"/>
          <a:stretch/>
        </p:blipFill>
        <p:spPr>
          <a:xfrm>
            <a:off x="5954400" y="1338214"/>
            <a:ext cx="3148553" cy="31785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19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you will do today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 smtClean="0"/>
              <a:t>Explain the exercises 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Explain manual formats (text, code vs output)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 smtClean="0"/>
              <a:t>Explain </a:t>
            </a:r>
            <a:r>
              <a:rPr lang="en-AU" dirty="0" smtClean="0"/>
              <a:t>questions/answers</a:t>
            </a:r>
            <a:endParaRPr lang="en-AU" dirty="0" smtClean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6593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Getting help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prioritizr</a:t>
            </a:r>
            <a:r>
              <a:rPr lang="en-AU" dirty="0" smtClean="0"/>
              <a:t> website</a:t>
            </a:r>
          </a:p>
          <a:p>
            <a:pPr lvl="1"/>
            <a:r>
              <a:rPr lang="en-AU" dirty="0" smtClean="0">
                <a:solidFill>
                  <a:srgbClr val="00B0F0"/>
                </a:solidFill>
              </a:rPr>
              <a:t>https</a:t>
            </a:r>
            <a:r>
              <a:rPr lang="en-AU" dirty="0">
                <a:solidFill>
                  <a:srgbClr val="00B0F0"/>
                </a:solidFill>
              </a:rPr>
              <a:t>://</a:t>
            </a:r>
            <a:r>
              <a:rPr lang="en-AU" dirty="0" smtClean="0">
                <a:solidFill>
                  <a:srgbClr val="00B0F0"/>
                </a:solidFill>
              </a:rPr>
              <a:t>prioritizr.net</a:t>
            </a:r>
          </a:p>
          <a:p>
            <a:r>
              <a:rPr lang="en-AU" dirty="0" err="1" smtClean="0"/>
              <a:t>RDocumentation</a:t>
            </a:r>
            <a:endParaRPr lang="en-AU" dirty="0" smtClean="0"/>
          </a:p>
          <a:p>
            <a:pPr lvl="1"/>
            <a:r>
              <a:rPr lang="en-AU" dirty="0" smtClean="0">
                <a:solidFill>
                  <a:srgbClr val="00B0F0"/>
                </a:solidFill>
              </a:rPr>
              <a:t>https</a:t>
            </a:r>
            <a:r>
              <a:rPr lang="en-AU" dirty="0">
                <a:solidFill>
                  <a:srgbClr val="00B0F0"/>
                </a:solidFill>
              </a:rPr>
              <a:t>://</a:t>
            </a:r>
            <a:r>
              <a:rPr lang="en-AU" dirty="0" smtClean="0">
                <a:solidFill>
                  <a:srgbClr val="00B0F0"/>
                </a:solidFill>
              </a:rPr>
              <a:t>www.rdocumentation.org</a:t>
            </a:r>
          </a:p>
          <a:p>
            <a:r>
              <a:rPr lang="en-AU" dirty="0" err="1" smtClean="0"/>
              <a:t>Geocompr</a:t>
            </a:r>
            <a:endParaRPr lang="en-AU" dirty="0" smtClean="0"/>
          </a:p>
          <a:p>
            <a:pPr lvl="1"/>
            <a:r>
              <a:rPr lang="en-AU" dirty="0">
                <a:solidFill>
                  <a:srgbClr val="00B0F0"/>
                </a:solidFill>
              </a:rPr>
              <a:t>https://geocompr.robinlovelace.net/</a:t>
            </a:r>
            <a:endParaRPr lang="en-AU" dirty="0" smtClean="0">
              <a:solidFill>
                <a:srgbClr val="00B0F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0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12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40815" y="-1426"/>
            <a:ext cx="6195461" cy="596462"/>
            <a:chOff x="217012" y="116632"/>
            <a:chExt cx="6195461" cy="795284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0812" y="1438213"/>
            <a:ext cx="2911027" cy="563832"/>
            <a:chOff x="211764" y="1168251"/>
            <a:chExt cx="2911027" cy="751774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0"/>
              <a:ext cx="2047035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prioritizr.net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0812" y="716143"/>
            <a:ext cx="5852542" cy="600962"/>
            <a:chOff x="162258" y="2132856"/>
            <a:chExt cx="5852542" cy="801283"/>
          </a:xfrm>
        </p:grpSpPr>
        <p:pic>
          <p:nvPicPr>
            <p:cNvPr id="4" name="Picture 3" descr="C:\Users\jhanson\Downloads\1467354717_github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58" y="213285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75756" y="2236512"/>
              <a:ext cx="4939044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github.com/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prioritizr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prioritizr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Reserve selection as optimization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7640" y="1244763"/>
            <a:ext cx="5334324" cy="3555837"/>
          </a:xfrm>
        </p:spPr>
        <p:txBody>
          <a:bodyPr>
            <a:noAutofit/>
          </a:bodyPr>
          <a:lstStyle/>
          <a:p>
            <a:r>
              <a:rPr lang="en-AU" u="sng" dirty="0" smtClean="0"/>
              <a:t>Goal</a:t>
            </a:r>
            <a:r>
              <a:rPr lang="en-AU" dirty="0" smtClean="0"/>
              <a:t>: conserve biodiversity</a:t>
            </a:r>
          </a:p>
          <a:p>
            <a:r>
              <a:rPr lang="en-AU" u="sng" dirty="0" smtClean="0"/>
              <a:t>Objective</a:t>
            </a:r>
            <a:r>
              <a:rPr lang="en-AU" dirty="0" smtClean="0"/>
              <a:t>: min. # of islands</a:t>
            </a:r>
          </a:p>
          <a:p>
            <a:r>
              <a:rPr lang="en-AU" u="sng" dirty="0" smtClean="0"/>
              <a:t>Constraints</a:t>
            </a:r>
            <a:r>
              <a:rPr lang="en-AU" dirty="0"/>
              <a:t>: </a:t>
            </a:r>
            <a:r>
              <a:rPr lang="en-AU" dirty="0" smtClean="0"/>
              <a:t>sufficient habitat for each species</a:t>
            </a:r>
          </a:p>
          <a:p>
            <a:r>
              <a:rPr lang="en-AU" u="sng" dirty="0" smtClean="0"/>
              <a:t>Decisions</a:t>
            </a:r>
            <a:r>
              <a:rPr lang="en-AU" dirty="0" smtClean="0"/>
              <a:t>: create a reserve on an island or not?</a:t>
            </a:r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3221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00" y="15418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5200" y="1310400"/>
            <a:ext cx="532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 smtClean="0"/>
              <a:t>Human readable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 smtClean="0"/>
              <a:t>Design your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600" dirty="0"/>
              <a:t>S</a:t>
            </a:r>
            <a:r>
              <a:rPr lang="en-AU" sz="3600" dirty="0" smtClean="0"/>
              <a:t>olve it fast!</a:t>
            </a:r>
          </a:p>
        </p:txBody>
      </p:sp>
    </p:spTree>
    <p:extLst>
      <p:ext uri="{BB962C8B-B14F-4D97-AF65-F5344CB8AC3E}">
        <p14:creationId xmlns:p14="http://schemas.microsoft.com/office/powerpoint/2010/main" val="2668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pic>
        <p:nvPicPr>
          <p:cNvPr id="2052" name="Picture 4" descr="https://globalsoilbiodiversity.org/sites/default/files/GSBA-Banne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26" y="1279127"/>
            <a:ext cx="35433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44758" y="1279127"/>
            <a:ext cx="2778133" cy="2972910"/>
            <a:chOff x="774255" y="1139292"/>
            <a:chExt cx="2778133" cy="2972910"/>
          </a:xfrm>
        </p:grpSpPr>
        <p:pic>
          <p:nvPicPr>
            <p:cNvPr id="2056" name="Picture 8" descr="Image result for cut cost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230" y="1139292"/>
              <a:ext cx="2496185" cy="2496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774255" y="3465871"/>
              <a:ext cx="27781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600" dirty="0" smtClean="0"/>
                <a:t>Minimize cost</a:t>
              </a:r>
              <a:endParaRPr lang="en-AU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723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pic>
        <p:nvPicPr>
          <p:cNvPr id="2052" name="Picture 4" descr="https://globalsoilbiodiversity.org/sites/default/files/GSBA-Banne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66" y="1220135"/>
            <a:ext cx="35433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10316" y="1301251"/>
            <a:ext cx="1378974" cy="1198601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7179735" y="1126067"/>
            <a:ext cx="1371598" cy="1117600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6281217" y="2656758"/>
            <a:ext cx="898518" cy="890775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6" descr="Image result for sack of mone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73" y="1301251"/>
            <a:ext cx="2633345" cy="263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5777" y="3797435"/>
            <a:ext cx="342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Maximize benefit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47384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pic>
        <p:nvPicPr>
          <p:cNvPr id="2052" name="Picture 4" descr="https://globalsoilbiodiversity.org/sites/default/files/GSBA-Banne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66" y="1220135"/>
            <a:ext cx="35433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ack of mone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73" y="1301251"/>
            <a:ext cx="2633345" cy="263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5777" y="3797435"/>
            <a:ext cx="3421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 smtClean="0"/>
              <a:t>Maximize benefit</a:t>
            </a:r>
            <a:endParaRPr lang="en-AU" sz="3600" dirty="0"/>
          </a:p>
        </p:txBody>
      </p:sp>
      <p:sp>
        <p:nvSpPr>
          <p:cNvPr id="9" name="Rectangle 8"/>
          <p:cNvSpPr/>
          <p:nvPr/>
        </p:nvSpPr>
        <p:spPr>
          <a:xfrm>
            <a:off x="5063067" y="2351330"/>
            <a:ext cx="1337734" cy="1374004"/>
          </a:xfrm>
          <a:prstGeom prst="rect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3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979"/>
            <a:ext cx="9143999" cy="857250"/>
          </a:xfrm>
        </p:spPr>
        <p:txBody>
          <a:bodyPr>
            <a:normAutofit/>
          </a:bodyPr>
          <a:lstStyle/>
          <a:p>
            <a:r>
              <a:rPr lang="en-AU" dirty="0" smtClean="0"/>
              <a:t>Constraints &amp; Penalties</a:t>
            </a:r>
            <a:endParaRPr lang="en-AU" dirty="0"/>
          </a:p>
        </p:txBody>
      </p:sp>
      <p:pic>
        <p:nvPicPr>
          <p:cNvPr id="3074" name="Picture 2" descr="Image result for habit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943100"/>
            <a:ext cx="4404731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connectivity conserv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4942192" y="1447800"/>
            <a:ext cx="391605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0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0" y="205979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Constraints &amp; Penalties</a:t>
            </a:r>
            <a:endParaRPr lang="en-AU" dirty="0"/>
          </a:p>
        </p:txBody>
      </p:sp>
      <p:pic>
        <p:nvPicPr>
          <p:cNvPr id="4108" name="Picture 12" descr="Map showing BLM=0 results in a fragmented solution, BLM=1 results in a spatially compact solutio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944" y="1333500"/>
            <a:ext cx="5456111" cy="34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4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8717</TotalTime>
  <Words>608</Words>
  <Application>Microsoft Office PowerPoint</Application>
  <PresentationFormat>On-screen Show (16:9)</PresentationFormat>
  <Paragraphs>185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Rounded MT Bold</vt:lpstr>
      <vt:lpstr>Calibri</vt:lpstr>
      <vt:lpstr>Courier New</vt:lpstr>
      <vt:lpstr>Office Theme</vt:lpstr>
      <vt:lpstr>prioritizr Systematic conservation planning in R R</vt:lpstr>
      <vt:lpstr>Reserve selection as optimization</vt:lpstr>
      <vt:lpstr>Reserve selection as optimization</vt:lpstr>
      <vt:lpstr>prioritizr</vt:lpstr>
      <vt:lpstr>Objective</vt:lpstr>
      <vt:lpstr>Objective</vt:lpstr>
      <vt:lpstr>Objective</vt:lpstr>
      <vt:lpstr>Constraints &amp; Penalties</vt:lpstr>
      <vt:lpstr>PowerPoint Presentation</vt:lpstr>
      <vt:lpstr>PowerPoint Presentation</vt:lpstr>
      <vt:lpstr>Decision type</vt:lpstr>
      <vt:lpstr>Solver</vt:lpstr>
      <vt:lpstr>PowerPoint Presentation</vt:lpstr>
      <vt:lpstr>PowerPoint Presentation</vt:lpstr>
      <vt:lpstr>PowerPoint Presentation</vt:lpstr>
      <vt:lpstr>Human-readable code</vt:lpstr>
      <vt:lpstr>Human-readable code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What you will do today</vt:lpstr>
      <vt:lpstr>Getting help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1020</cp:revision>
  <dcterms:created xsi:type="dcterms:W3CDTF">2006-08-16T00:00:00Z</dcterms:created>
  <dcterms:modified xsi:type="dcterms:W3CDTF">2020-07-21T03:26:19Z</dcterms:modified>
</cp:coreProperties>
</file>